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877"/>
    <a:srgbClr val="00B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6"/>
  </p:normalViewPr>
  <p:slideViewPr>
    <p:cSldViewPr snapToGrid="0" snapToObjects="1">
      <p:cViewPr varScale="1">
        <p:scale>
          <a:sx n="88" d="100"/>
          <a:sy n="88" d="100"/>
        </p:scale>
        <p:origin x="1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9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8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5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4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2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2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583AA0-E1D5-CD40-9E97-170B2751D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031" y="2829468"/>
            <a:ext cx="6789420" cy="1951592"/>
          </a:xfrm>
        </p:spPr>
        <p:txBody>
          <a:bodyPr>
            <a:normAutofit/>
          </a:bodyPr>
          <a:lstStyle/>
          <a:p>
            <a:r>
              <a:rPr lang="en-US" sz="6480" dirty="0">
                <a:solidFill>
                  <a:srgbClr val="1F4877"/>
                </a:solidFill>
                <a:latin typeface="Gotham Book" pitchFamily="2" charset="0"/>
                <a:cs typeface="Gotham Book" pitchFamily="2" charset="0"/>
              </a:rPr>
              <a:t>My Ministry Matters!</a:t>
            </a:r>
          </a:p>
        </p:txBody>
      </p:sp>
    </p:spTree>
    <p:extLst>
      <p:ext uri="{BB962C8B-B14F-4D97-AF65-F5344CB8AC3E}">
        <p14:creationId xmlns:p14="http://schemas.microsoft.com/office/powerpoint/2010/main" val="195812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851884" cy="1930147"/>
            <a:chOff x="1653559" y="2707912"/>
            <a:chExt cx="4279871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835" y="3698627"/>
              <a:ext cx="2551595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$50 to $74.99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1F4877"/>
                  </a:solidFill>
                  <a:latin typeface="Gotham Bold" pitchFamily="2" charset="0"/>
                  <a:cs typeface="Gotham Bold" pitchFamily="2" charset="0"/>
                </a:rPr>
                <a:t>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29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851884" cy="1930147"/>
            <a:chOff x="1653559" y="2707912"/>
            <a:chExt cx="4279871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835" y="3698627"/>
              <a:ext cx="2551595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$75 to $99.99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1F4877"/>
                  </a:solidFill>
                  <a:latin typeface="Gotham Bold" pitchFamily="2" charset="0"/>
                  <a:cs typeface="Gotham Bold" pitchFamily="2" charset="0"/>
                </a:rPr>
                <a:t>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3"/>
            <a:ext cx="3704711" cy="1981172"/>
            <a:chOff x="1653559" y="2707912"/>
            <a:chExt cx="4116346" cy="2201303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930" y="3698627"/>
              <a:ext cx="2300975" cy="121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$100 to $149.99</a:t>
              </a:r>
              <a:b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</a:b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1F4877"/>
                  </a:solidFill>
                  <a:latin typeface="Gotham Bold" pitchFamily="2" charset="0"/>
                  <a:cs typeface="Gotham Bold" pitchFamily="2" charset="0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241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3"/>
            <a:ext cx="3704711" cy="1981172"/>
            <a:chOff x="1653559" y="2707912"/>
            <a:chExt cx="4116346" cy="2201303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930" y="3698627"/>
              <a:ext cx="2300975" cy="121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$150 to $199.99</a:t>
              </a:r>
              <a:b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</a:b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1F4877"/>
                  </a:solidFill>
                  <a:latin typeface="Gotham Bold" pitchFamily="2" charset="0"/>
                  <a:cs typeface="Gotham Bold" pitchFamily="2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64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704711" cy="1930147"/>
            <a:chOff x="1653559" y="2707912"/>
            <a:chExt cx="4116346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930" y="3698627"/>
              <a:ext cx="2300975" cy="8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$200 and up</a:t>
              </a:r>
              <a:b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</a:b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1F4877"/>
                  </a:solidFill>
                  <a:latin typeface="Gotham Bold" pitchFamily="2" charset="0"/>
                  <a:cs typeface="Gotham Bold" pitchFamily="2" charset="0"/>
                </a:rPr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21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8F0E29-FF1B-B44A-8178-9B9909FD0C64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1798030" y="-91596"/>
            <a:ext cx="6698894" cy="48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5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4E14DE-6C29-854A-BC2D-A1C9E933C5BD}"/>
              </a:ext>
            </a:extLst>
          </p:cNvPr>
          <p:cNvSpPr txBox="1"/>
          <p:nvPr/>
        </p:nvSpPr>
        <p:spPr>
          <a:xfrm>
            <a:off x="2103120" y="2742565"/>
            <a:ext cx="6087650" cy="244682"/>
          </a:xfrm>
          <a:prstGeom prst="rect">
            <a:avLst/>
          </a:prstGeom>
          <a:solidFill>
            <a:schemeClr val="bg1">
              <a:alpha val="29804"/>
            </a:schemeClr>
          </a:solidFill>
        </p:spPr>
        <p:txBody>
          <a:bodyPr wrap="square" rtlCol="0">
            <a:spAutoFit/>
          </a:bodyPr>
          <a:lstStyle/>
          <a:p>
            <a:endParaRPr lang="en-US" sz="99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6935C-4ABD-D64E-BED0-4216BC260809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1798030" y="-91596"/>
            <a:ext cx="6698894" cy="48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6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8F952-8299-1E4F-ACFD-7F4F34FCC278}"/>
              </a:ext>
            </a:extLst>
          </p:cNvPr>
          <p:cNvSpPr/>
          <p:nvPr/>
        </p:nvSpPr>
        <p:spPr>
          <a:xfrm>
            <a:off x="739359" y="159861"/>
            <a:ext cx="759474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60" b="1" dirty="0">
                <a:solidFill>
                  <a:srgbClr val="1F4877"/>
                </a:solidFill>
                <a:latin typeface="Gotham Bold" pitchFamily="2" charset="0"/>
                <a:cs typeface="Gotham Bold" pitchFamily="2" charset="0"/>
              </a:rPr>
              <a:t>Celebration Brunch</a:t>
            </a:r>
            <a:br>
              <a:rPr lang="en-US" altLang="en-US" sz="4860" b="1" dirty="0">
                <a:solidFill>
                  <a:srgbClr val="1F4877"/>
                </a:solidFill>
                <a:latin typeface="Gotham Bold" pitchFamily="2" charset="0"/>
                <a:cs typeface="Gotham Bold" pitchFamily="2" charset="0"/>
              </a:rPr>
            </a:br>
            <a:r>
              <a:rPr lang="en-US" altLang="en-US" sz="4860" b="1" dirty="0">
                <a:solidFill>
                  <a:srgbClr val="1F4877"/>
                </a:solidFill>
                <a:latin typeface="Gotham Bold" pitchFamily="2" charset="0"/>
                <a:cs typeface="Gotham Bold" pitchFamily="2" charset="0"/>
              </a:rPr>
              <a:t>[Insert Date]</a:t>
            </a:r>
            <a:endParaRPr lang="en-US" sz="4860" b="1" dirty="0">
              <a:solidFill>
                <a:srgbClr val="1F4877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E6D4B-B4EB-004C-958D-604369E5A2C9}"/>
              </a:ext>
            </a:extLst>
          </p:cNvPr>
          <p:cNvSpPr/>
          <p:nvPr/>
        </p:nvSpPr>
        <p:spPr>
          <a:xfrm>
            <a:off x="1114262" y="1871256"/>
            <a:ext cx="6923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16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The ushers will now distribute Consecration Sunday Reservation Cards. To be sure we leave no one out we will be contacting people from whom we do not receive a reservation card. </a:t>
            </a:r>
            <a:br>
              <a:rPr lang="en-US" altLang="en-US" sz="216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</a:br>
            <a:r>
              <a:rPr lang="en-US" altLang="en-US" sz="216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So please help us by completing your card.</a:t>
            </a:r>
          </a:p>
        </p:txBody>
      </p:sp>
    </p:spTree>
    <p:extLst>
      <p:ext uri="{BB962C8B-B14F-4D97-AF65-F5344CB8AC3E}">
        <p14:creationId xmlns:p14="http://schemas.microsoft.com/office/powerpoint/2010/main" val="424899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8F952-8299-1E4F-ACFD-7F4F34FCC278}"/>
              </a:ext>
            </a:extLst>
          </p:cNvPr>
          <p:cNvSpPr/>
          <p:nvPr/>
        </p:nvSpPr>
        <p:spPr>
          <a:xfrm>
            <a:off x="739359" y="159861"/>
            <a:ext cx="759474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60" b="1" dirty="0">
                <a:solidFill>
                  <a:srgbClr val="1F4877"/>
                </a:solidFill>
                <a:latin typeface="Gotham Bold" pitchFamily="2" charset="0"/>
                <a:cs typeface="Gotham Bold" pitchFamily="2" charset="0"/>
              </a:rPr>
              <a:t>Celebration Brunch</a:t>
            </a:r>
            <a:br>
              <a:rPr lang="en-US" altLang="en-US" sz="4860" b="1" dirty="0">
                <a:solidFill>
                  <a:srgbClr val="1F4877"/>
                </a:solidFill>
                <a:latin typeface="Gotham Bold" pitchFamily="2" charset="0"/>
                <a:cs typeface="Gotham Bold" pitchFamily="2" charset="0"/>
              </a:rPr>
            </a:br>
            <a:r>
              <a:rPr lang="en-US" altLang="en-US" sz="4860" b="1" dirty="0">
                <a:solidFill>
                  <a:srgbClr val="1F4877"/>
                </a:solidFill>
                <a:latin typeface="Gotham Bold" pitchFamily="2" charset="0"/>
                <a:cs typeface="Gotham Bold" pitchFamily="2" charset="0"/>
              </a:rPr>
              <a:t>[Insert Date]</a:t>
            </a:r>
            <a:endParaRPr lang="en-US" sz="4860" b="1" dirty="0">
              <a:solidFill>
                <a:srgbClr val="1F4877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11CE4-3805-D347-A276-311CDF6F285C}"/>
              </a:ext>
            </a:extLst>
          </p:cNvPr>
          <p:cNvSpPr/>
          <p:nvPr/>
        </p:nvSpPr>
        <p:spPr>
          <a:xfrm>
            <a:off x="886315" y="1843255"/>
            <a:ext cx="7371371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96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What percentage of our income is God calling </a:t>
            </a:r>
            <a:br>
              <a:rPr lang="en-US" altLang="en-US" sz="396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396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each of us to give?</a:t>
            </a:r>
          </a:p>
        </p:txBody>
      </p:sp>
    </p:spTree>
    <p:extLst>
      <p:ext uri="{BB962C8B-B14F-4D97-AF65-F5344CB8AC3E}">
        <p14:creationId xmlns:p14="http://schemas.microsoft.com/office/powerpoint/2010/main" val="299124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6085E1-BB17-5D43-B6C3-8B7D823DEB3F}"/>
              </a:ext>
            </a:extLst>
          </p:cNvPr>
          <p:cNvSpPr txBox="1">
            <a:spLocks/>
          </p:cNvSpPr>
          <p:nvPr/>
        </p:nvSpPr>
        <p:spPr>
          <a:xfrm>
            <a:off x="2773227" y="596745"/>
            <a:ext cx="5311778" cy="3950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In Luke 12:34 </a:t>
            </a:r>
            <a:b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Jesus said, </a:t>
            </a:r>
          </a:p>
          <a:p>
            <a:pPr algn="ctr">
              <a:lnSpc>
                <a:spcPct val="100000"/>
              </a:lnSpc>
            </a:pP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“Where your </a:t>
            </a:r>
            <a:b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treasure is, </a:t>
            </a:r>
            <a:b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there your heart </a:t>
            </a:r>
            <a:b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will be also.”</a:t>
            </a:r>
          </a:p>
        </p:txBody>
      </p:sp>
    </p:spTree>
    <p:extLst>
      <p:ext uri="{BB962C8B-B14F-4D97-AF65-F5344CB8AC3E}">
        <p14:creationId xmlns:p14="http://schemas.microsoft.com/office/powerpoint/2010/main" val="295681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65B4D3-091F-3E45-B664-47C4ACAC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54" y="-208560"/>
            <a:ext cx="6336792" cy="48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695292" cy="1930147"/>
            <a:chOff x="1653559" y="2707912"/>
            <a:chExt cx="4105880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407" y="3698627"/>
              <a:ext cx="2300032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5000"/>
                </a:spcBef>
                <a:buFontTx/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.01 to $4.99</a:t>
              </a:r>
            </a:p>
            <a:p>
              <a:pPr algn="ctr" eaLnBrk="1" hangingPunct="1">
                <a:lnSpc>
                  <a:spcPct val="55000"/>
                </a:lnSpc>
                <a:spcBef>
                  <a:spcPct val="55000"/>
                </a:spcBef>
                <a:buFontTx/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1F4877"/>
                  </a:solidFill>
                  <a:latin typeface="Gotham Bold" pitchFamily="2" charset="0"/>
                  <a:cs typeface="Gotham Bold" pitchFamily="2" charset="0"/>
                </a:rPr>
                <a:t>110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52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695292" cy="1930147"/>
            <a:chOff x="1653559" y="2707912"/>
            <a:chExt cx="4105880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407" y="3698627"/>
              <a:ext cx="2300032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$5 to $9.99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1F4877"/>
                  </a:solidFill>
                  <a:latin typeface="Gotham Bold" pitchFamily="2" charset="0"/>
                  <a:cs typeface="Gotham Bold" pitchFamily="2" charset="0"/>
                </a:rPr>
                <a:t>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26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695292" cy="1930147"/>
            <a:chOff x="1653559" y="2707912"/>
            <a:chExt cx="4105880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407" y="3698627"/>
              <a:ext cx="2300032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$10 to $19.99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1F4877"/>
                  </a:solidFill>
                  <a:latin typeface="Gotham Bold" pitchFamily="2" charset="0"/>
                  <a:cs typeface="Gotham Bold" pitchFamily="2" charset="0"/>
                </a:rPr>
                <a:t>110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88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792907" cy="1930147"/>
            <a:chOff x="1653559" y="2707912"/>
            <a:chExt cx="4214342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4355" y="3698627"/>
              <a:ext cx="2433546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$20 to $29.99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1F4877"/>
                  </a:solidFill>
                  <a:latin typeface="Gotham Bold" pitchFamily="2" charset="0"/>
                  <a:cs typeface="Gotham Bold" pitchFamily="2" charset="0"/>
                </a:rPr>
                <a:t>74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50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820943" cy="1930147"/>
            <a:chOff x="1653559" y="2707912"/>
            <a:chExt cx="4245493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4355" y="3698627"/>
              <a:ext cx="2464697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$30 to $39.99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1F4877"/>
                  </a:solidFill>
                  <a:latin typeface="Gotham Bold" pitchFamily="2" charset="0"/>
                  <a:cs typeface="Gotham Bold" pitchFamily="2" charset="0"/>
                </a:rPr>
                <a:t>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57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851884" cy="1930147"/>
            <a:chOff x="1653559" y="2707912"/>
            <a:chExt cx="4279871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835" y="3698627"/>
              <a:ext cx="2551595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$40 to $49.99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1F4877"/>
                  </a:solidFill>
                  <a:latin typeface="Gotham Bold" pitchFamily="2" charset="0"/>
                  <a:cs typeface="Gotham Bold" pitchFamily="2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07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431</Words>
  <Application>Microsoft Macintosh PowerPoint</Application>
  <PresentationFormat>On-screen Show (16:9)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Gotham Bold</vt:lpstr>
      <vt:lpstr>Gotham Book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Cobb, Timothy</dc:creator>
  <cp:lastModifiedBy>Cobb, Timothy</cp:lastModifiedBy>
  <cp:revision>4</cp:revision>
  <dcterms:created xsi:type="dcterms:W3CDTF">2022-02-23T22:12:29Z</dcterms:created>
  <dcterms:modified xsi:type="dcterms:W3CDTF">2022-02-24T15:43:53Z</dcterms:modified>
</cp:coreProperties>
</file>